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embeddings/oleObject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314" r:id="rId3"/>
    <p:sldId id="315" r:id="rId4"/>
    <p:sldId id="316" r:id="rId5"/>
    <p:sldId id="317" r:id="rId6"/>
    <p:sldId id="318" r:id="rId7"/>
    <p:sldId id="303" r:id="rId8"/>
    <p:sldId id="319" r:id="rId9"/>
    <p:sldId id="305" r:id="rId10"/>
    <p:sldId id="320" r:id="rId11"/>
    <p:sldId id="321" r:id="rId12"/>
    <p:sldId id="328" r:id="rId13"/>
    <p:sldId id="283" r:id="rId14"/>
    <p:sldId id="322" r:id="rId15"/>
    <p:sldId id="323" r:id="rId16"/>
    <p:sldId id="324" r:id="rId17"/>
    <p:sldId id="325" r:id="rId18"/>
    <p:sldId id="326" r:id="rId19"/>
    <p:sldId id="327" r:id="rId20"/>
    <p:sldId id="298" r:id="rId21"/>
    <p:sldId id="301" r:id="rId22"/>
    <p:sldId id="292" r:id="rId23"/>
    <p:sldId id="329" r:id="rId24"/>
    <p:sldId id="330" r:id="rId25"/>
    <p:sldId id="331" r:id="rId2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5D8866"/>
    <a:srgbClr val="B0E5CF"/>
    <a:srgbClr val="B3DAB0"/>
    <a:srgbClr val="3EBD86"/>
    <a:srgbClr val="113480"/>
    <a:srgbClr val="181818"/>
    <a:srgbClr val="F2E7D4"/>
    <a:srgbClr val="F2ED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6" autoAdjust="0"/>
    <p:restoredTop sz="94581" autoAdjust="0"/>
  </p:normalViewPr>
  <p:slideViewPr>
    <p:cSldViewPr>
      <p:cViewPr varScale="1">
        <p:scale>
          <a:sx n="67" d="100"/>
          <a:sy n="67" d="100"/>
        </p:scale>
        <p:origin x="-104" y="-7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42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4CB43300-B31E-49AD-8751-A411090F98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0794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 pitchFamily="-8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096BB2-AF0D-44B5-A123-A265ACDA6685}" type="slidenum">
              <a:rPr lang="en-US" smtClean="0"/>
              <a:pPr/>
              <a:t>1</a:t>
            </a:fld>
            <a:endParaRPr lang="en-US" smtClean="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AAE3DAE-06F0-41D8-B428-F80B9CAFAA71}" type="slidenum">
              <a:rPr lang="en-US" smtClean="0"/>
              <a:pPr/>
              <a:t>7</a:t>
            </a:fld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45EF49-2605-44F2-AFD2-73F2DE186002}" type="slidenum">
              <a:rPr lang="en-US" smtClean="0"/>
              <a:pPr/>
              <a:t>9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51E19EB-ACC3-4CDF-9AFB-9D1ACB2A8299}" type="slidenum">
              <a:rPr lang="en-US" smtClean="0"/>
              <a:pPr/>
              <a:t>13</a:t>
            </a:fld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399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010BD6E-BE13-4455-847F-B8A1D8B91833}" type="slidenum">
              <a:rPr lang="en-US" smtClean="0"/>
              <a:pPr/>
              <a:t>20</a:t>
            </a:fld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54E3B3-C0EA-41F0-B21B-D63C42842060}" type="slidenum">
              <a:rPr lang="en-US" smtClean="0"/>
              <a:pPr/>
              <a:t>21</a:t>
            </a:fld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5AE881-E368-4BCA-8B6C-1B30EBB13A56}" type="slidenum">
              <a:rPr lang="en-US" smtClean="0"/>
              <a:pPr/>
              <a:t>22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Helvetica" pitchFamily="-48" charset="0"/>
                <a:cs typeface="Helvetica" pitchFamily="-4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03639AB-1639-4B85-AE0F-9E6BE39703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26F78F-D78A-4741-B9C6-E880A499DC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219200"/>
            <a:ext cx="1943100" cy="4876800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219200"/>
            <a:ext cx="5676900" cy="487680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BA9252-C09B-4429-B40B-489FD906B5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9200"/>
            <a:ext cx="7772400" cy="53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E242B1-7D5B-4759-B115-964DB2DEF0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9200"/>
            <a:ext cx="7772400" cy="6858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DB2DE1-3E57-48E0-9309-2F831DDE76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solidFill>
                  <a:srgbClr val="3EBD86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3D2DCF-05B0-4668-96D2-3D5425B79F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EBDE51-0CF9-4765-893E-C423186574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4E3826-009C-4BA4-85A5-E28EBEF434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9200"/>
            <a:ext cx="8229600" cy="6096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81200"/>
            <a:ext cx="4040188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67000"/>
            <a:ext cx="4040188" cy="3459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81200"/>
            <a:ext cx="4041775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667000"/>
            <a:ext cx="4041775" cy="3459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12716D-76D9-41AC-9827-8CE324DF02D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65AC8E-9DEF-4759-B05D-E385A6E3F8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409E6D-DC61-48C2-AE42-FBDEBDFE46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9200"/>
            <a:ext cx="3008313" cy="7620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219200"/>
            <a:ext cx="5111750" cy="4906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81200"/>
            <a:ext cx="3008313" cy="41449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4D8AC7-790B-483D-AE92-B095FCB1CE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19199"/>
            <a:ext cx="5486400" cy="35083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0FAAD5-2BA8-46D5-86C4-165E77DD2B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219200"/>
            <a:ext cx="7772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Helvetica" pitchFamily="-4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Helvetica" pitchFamily="-48" charset="0"/>
              </a:defRPr>
            </a:lvl1pPr>
          </a:lstStyle>
          <a:p>
            <a:pPr>
              <a:defRPr/>
            </a:pPr>
            <a:fld id="{636CD94A-F0D1-4A15-8CBB-0BDF5F5F1B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2" r:id="rId2"/>
    <p:sldLayoutId id="2147483771" r:id="rId3"/>
    <p:sldLayoutId id="2147483770" r:id="rId4"/>
    <p:sldLayoutId id="2147483769" r:id="rId5"/>
    <p:sldLayoutId id="2147483768" r:id="rId6"/>
    <p:sldLayoutId id="2147483767" r:id="rId7"/>
    <p:sldLayoutId id="2147483766" r:id="rId8"/>
    <p:sldLayoutId id="2147483765" r:id="rId9"/>
    <p:sldLayoutId id="2147483764" r:id="rId10"/>
    <p:sldLayoutId id="2147483763" r:id="rId11"/>
    <p:sldLayoutId id="2147483762" r:id="rId12"/>
    <p:sldLayoutId id="21474837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/>
          <a:ea typeface="+mj-ea"/>
          <a:cs typeface="Helvetica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&gt;"/>
        <a:defRPr sz="3200">
          <a:solidFill>
            <a:srgbClr val="1862B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Lucida Grande" pitchFamily="-48" charset="0"/>
        <a:buChar char="•"/>
        <a:defRPr sz="2800">
          <a:solidFill>
            <a:srgbClr val="3EBD86"/>
          </a:solidFill>
          <a:latin typeface="+mn-lt"/>
          <a:ea typeface="+mn-ea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har char="&gt;"/>
        <a:defRPr sz="2400">
          <a:solidFill>
            <a:schemeClr val="tx1"/>
          </a:solidFill>
          <a:latin typeface="+mn-lt"/>
          <a:ea typeface="+mn-ea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2288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6860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1432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6004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0" y="2286000"/>
            <a:ext cx="54864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Helvetica" pitchFamily="-48" charset="0"/>
                <a:cs typeface="Helvetica" pitchFamily="-48" charset="0"/>
              </a:rPr>
              <a:t>The Paired-Samples       </a:t>
            </a:r>
            <a:r>
              <a:rPr lang="en-US" i="1" dirty="0" smtClean="0">
                <a:latin typeface="Helvetica" pitchFamily="-48" charset="0"/>
                <a:cs typeface="Helvetica" pitchFamily="-48" charset="0"/>
              </a:rPr>
              <a:t>t </a:t>
            </a:r>
            <a:r>
              <a:rPr lang="en-US" dirty="0" smtClean="0">
                <a:latin typeface="Helvetica" pitchFamily="-48" charset="0"/>
                <a:cs typeface="Helvetica" pitchFamily="-48" charset="0"/>
              </a:rPr>
              <a:t>Test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0" y="3886200"/>
            <a:ext cx="5486400" cy="1752600"/>
          </a:xfrm>
        </p:spPr>
        <p:txBody>
          <a:bodyPr/>
          <a:lstStyle/>
          <a:p>
            <a:pPr eaLnBrk="1" hangingPunct="1"/>
            <a:r>
              <a:rPr lang="en-US" dirty="0" smtClean="0"/>
              <a:t>Chapter 10</a:t>
            </a:r>
          </a:p>
        </p:txBody>
      </p:sp>
      <p:pic>
        <p:nvPicPr>
          <p:cNvPr id="5" name="Picture 5" descr="nolan2e co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1828800"/>
            <a:ext cx="3810000" cy="48032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Distribution of Differences Between Means</a:t>
            </a:r>
            <a:br>
              <a:rPr lang="en-US" dirty="0">
                <a:latin typeface="Arial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what does that do for us?</a:t>
            </a:r>
          </a:p>
          <a:p>
            <a:pPr lvl="1"/>
            <a:r>
              <a:rPr lang="en-US" dirty="0" smtClean="0"/>
              <a:t>Creates a comparison distribution (still talking about t here … remember the comparison distribution is the “population where the null is true”)</a:t>
            </a: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Where the difference is centered around zero, therefore um = 0.</a:t>
            </a:r>
          </a:p>
        </p:txBody>
      </p:sp>
    </p:spTree>
    <p:extLst>
      <p:ext uri="{BB962C8B-B14F-4D97-AF65-F5344CB8AC3E}">
        <p14:creationId xmlns:p14="http://schemas.microsoft.com/office/powerpoint/2010/main" val="2835586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Distribution of Differences Between Means</a:t>
            </a:r>
            <a:br>
              <a:rPr lang="en-US" dirty="0">
                <a:latin typeface="Arial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you have one set of scores by creating a difference score …</a:t>
            </a:r>
          </a:p>
          <a:p>
            <a:pPr lvl="1"/>
            <a:r>
              <a:rPr lang="en-US" dirty="0" smtClean="0"/>
              <a:t>You basically are doing a single sample t where um = 0.</a:t>
            </a:r>
          </a:p>
          <a:p>
            <a:pPr lvl="1"/>
            <a:r>
              <a:rPr lang="en-US" dirty="0" smtClean="0"/>
              <a:t>Whew! Same steps (very different output).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395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1626693"/>
              </p:ext>
            </p:extLst>
          </p:nvPr>
        </p:nvGraphicFramePr>
        <p:xfrm>
          <a:off x="685800" y="1981200"/>
          <a:ext cx="7772400" cy="2026919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3886200"/>
                <a:gridCol w="3886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Assumption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Solution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Normal distribution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 &gt;=30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DV</a:t>
                      </a:r>
                      <a:r>
                        <a:rPr lang="en-US" baseline="0" dirty="0" smtClean="0"/>
                        <a:t> is scale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Nothing – do </a:t>
                      </a:r>
                      <a:r>
                        <a:rPr lang="en-US" dirty="0" err="1" smtClean="0"/>
                        <a:t>nonparametrics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Random</a:t>
                      </a:r>
                      <a:r>
                        <a:rPr lang="en-US" baseline="0" dirty="0" smtClean="0"/>
                        <a:t> selection (sampling)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Random assignment (to</a:t>
                      </a:r>
                      <a:r>
                        <a:rPr lang="en-US" baseline="0" dirty="0" smtClean="0"/>
                        <a:t> which counterbalance order! We can do this now!)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8882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 idx="4294967295"/>
          </p:nvPr>
        </p:nvSpPr>
        <p:spPr>
          <a:xfrm>
            <a:off x="1066800" y="7620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-48" charset="0"/>
                <a:cs typeface="Helvetica" pitchFamily="-48" charset="0"/>
              </a:rPr>
              <a:t>Steps for Calculating Paired Sample </a:t>
            </a:r>
            <a:r>
              <a:rPr lang="en-US" i="1" dirty="0" smtClean="0">
                <a:latin typeface="Helvetica" pitchFamily="-48" charset="0"/>
                <a:cs typeface="Helvetica" pitchFamily="-48" charset="0"/>
              </a:rPr>
              <a:t>t</a:t>
            </a:r>
            <a:r>
              <a:rPr lang="en-US" dirty="0" smtClean="0">
                <a:latin typeface="Helvetica" pitchFamily="-48" charset="0"/>
                <a:cs typeface="Helvetica" pitchFamily="-48" charset="0"/>
              </a:rPr>
              <a:t> Tests</a:t>
            </a:r>
          </a:p>
        </p:txBody>
      </p:sp>
      <p:sp>
        <p:nvSpPr>
          <p:cNvPr id="14339" name="Text Placeholder 2"/>
          <p:cNvSpPr>
            <a:spLocks noGrp="1"/>
          </p:cNvSpPr>
          <p:nvPr>
            <p:ph type="body" idx="4294967295"/>
          </p:nvPr>
        </p:nvSpPr>
        <p:spPr>
          <a:xfrm>
            <a:off x="762000" y="2133600"/>
            <a:ext cx="8001000" cy="42672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3000" dirty="0" smtClean="0"/>
              <a:t>Step 1: Identify the populations (levels), distribution, and assumptions.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2: State the null and research hypotheses.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3: Determine the characteristics of the comparison distribution.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4: Determine critical values, or cutoffs.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5: Calculate the test statistic.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6: Make a decision.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4724400" cy="4114800"/>
          </a:xfrm>
        </p:spPr>
        <p:txBody>
          <a:bodyPr/>
          <a:lstStyle/>
          <a:p>
            <a:r>
              <a:rPr lang="en-US" dirty="0" smtClean="0"/>
              <a:t>Enter data paired – so person 1 level 1 column 1, person 1 level 2 column 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1752600"/>
            <a:ext cx="30226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275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Analyze &gt; compare means &gt; paired samples 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3429000"/>
            <a:ext cx="86487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662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to put in first (match your </a:t>
            </a:r>
            <a:r>
              <a:rPr lang="en-US" dirty="0" err="1" smtClean="0"/>
              <a:t>hyp</a:t>
            </a:r>
            <a:r>
              <a:rPr lang="en-US" dirty="0" smtClean="0"/>
              <a:t> test step ½)?</a:t>
            </a:r>
          </a:p>
          <a:p>
            <a:pPr lvl="1"/>
            <a:r>
              <a:rPr lang="en-US" dirty="0" smtClean="0"/>
              <a:t>I always put level 2 minus level 1 because then:</a:t>
            </a:r>
          </a:p>
          <a:p>
            <a:pPr lvl="2"/>
            <a:r>
              <a:rPr lang="en-US" dirty="0" smtClean="0"/>
              <a:t>If positive scores then from level 1 to level 2 scores went up</a:t>
            </a:r>
          </a:p>
          <a:p>
            <a:pPr lvl="2"/>
            <a:r>
              <a:rPr lang="en-US" dirty="0" smtClean="0"/>
              <a:t>If negative scores then from level 1 to level 2 scores went 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532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Move both scores over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" y="2679700"/>
            <a:ext cx="88519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154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SPSS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1866900"/>
            <a:ext cx="67437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143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2552700"/>
            <a:ext cx="9144000" cy="174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711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far, everything we’ve worked with has been </a:t>
            </a:r>
            <a:r>
              <a:rPr lang="en-US" i="1" dirty="0" smtClean="0"/>
              <a:t>one</a:t>
            </a:r>
            <a:r>
              <a:rPr lang="en-US" dirty="0" smtClean="0"/>
              <a:t> sample</a:t>
            </a:r>
          </a:p>
          <a:p>
            <a:pPr lvl="1"/>
            <a:r>
              <a:rPr lang="en-US" dirty="0" smtClean="0"/>
              <a:t>One person = Z score</a:t>
            </a:r>
          </a:p>
          <a:p>
            <a:pPr lvl="1"/>
            <a:r>
              <a:rPr lang="en-US" dirty="0" smtClean="0"/>
              <a:t>One sample with population standard deviation = Z test</a:t>
            </a:r>
          </a:p>
          <a:p>
            <a:pPr lvl="1"/>
            <a:r>
              <a:rPr lang="en-US" dirty="0" smtClean="0"/>
              <a:t>One sample no population standard deviation = single t-test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6163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9"/>
          <p:cNvSpPr>
            <a:spLocks noGrp="1" noChangeArrowheads="1"/>
          </p:cNvSpPr>
          <p:nvPr>
            <p:ph type="title"/>
          </p:nvPr>
        </p:nvSpPr>
        <p:spPr>
          <a:xfrm>
            <a:off x="685800" y="762000"/>
            <a:ext cx="7772400" cy="533400"/>
          </a:xfrm>
        </p:spPr>
        <p:txBody>
          <a:bodyPr/>
          <a:lstStyle/>
          <a:p>
            <a:r>
              <a:rPr lang="en-US" sz="3200" smtClean="0">
                <a:latin typeface="Helvetica" pitchFamily="-48" charset="0"/>
                <a:cs typeface="Helvetica" pitchFamily="-48" charset="0"/>
              </a:rPr>
              <a:t>Beyond Hypothesis Testing</a:t>
            </a:r>
          </a:p>
        </p:txBody>
      </p:sp>
      <p:sp>
        <p:nvSpPr>
          <p:cNvPr id="18435" name="Rectangle 10"/>
          <p:cNvSpPr>
            <a:spLocks noGrp="1" noChangeArrowheads="1"/>
          </p:cNvSpPr>
          <p:nvPr>
            <p:ph type="body" idx="1"/>
          </p:nvPr>
        </p:nvSpPr>
        <p:spPr>
          <a:xfrm>
            <a:off x="914400" y="1981200"/>
            <a:ext cx="7772400" cy="4114800"/>
          </a:xfrm>
        </p:spPr>
        <p:txBody>
          <a:bodyPr/>
          <a:lstStyle/>
          <a:p>
            <a:r>
              <a:rPr lang="en-US" dirty="0" smtClean="0"/>
              <a:t>Just like z tests, single-sample </a:t>
            </a:r>
            <a:r>
              <a:rPr lang="en-US" i="1" dirty="0" smtClean="0"/>
              <a:t>t</a:t>
            </a:r>
            <a:r>
              <a:rPr lang="en-US" dirty="0" smtClean="0"/>
              <a:t> tests, we can calculated confidence intervals and effect size for paired-samples t tests</a:t>
            </a:r>
          </a:p>
          <a:p>
            <a:pPr lvl="1"/>
            <a:r>
              <a:rPr lang="en-US" dirty="0" smtClean="0"/>
              <a:t>Guess what!  You get this in the output!  Yay!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762000" y="8382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-48" charset="0"/>
                <a:cs typeface="Helvetica" pitchFamily="-48" charset="0"/>
              </a:rPr>
              <a:t>Steps for Calculating CIs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828800"/>
            <a:ext cx="8534400" cy="4648200"/>
          </a:xfrm>
        </p:spPr>
        <p:txBody>
          <a:bodyPr>
            <a:normAutofit fontScale="92500"/>
          </a:bodyPr>
          <a:lstStyle/>
          <a:p>
            <a:pPr>
              <a:defRPr/>
            </a:pPr>
            <a:r>
              <a:rPr lang="en-US" dirty="0" smtClean="0"/>
              <a:t>Step 1. Draw a normal curve with the sample difference between means in the center.</a:t>
            </a:r>
          </a:p>
          <a:p>
            <a:pPr>
              <a:defRPr/>
            </a:pPr>
            <a:r>
              <a:rPr lang="en-US" dirty="0" smtClean="0"/>
              <a:t>Step 2. Indicate the bounds of the CI on either end, writing the percentages under each segment of the curve.</a:t>
            </a:r>
          </a:p>
          <a:p>
            <a:pPr>
              <a:defRPr/>
            </a:pPr>
            <a:r>
              <a:rPr lang="en-US" dirty="0" smtClean="0"/>
              <a:t>Step 3. Look up the </a:t>
            </a:r>
            <a:r>
              <a:rPr lang="en-US" i="1" dirty="0" smtClean="0"/>
              <a:t>t</a:t>
            </a:r>
            <a:r>
              <a:rPr lang="en-US" dirty="0" smtClean="0"/>
              <a:t> values for lower and upper ends of the CIs in the </a:t>
            </a:r>
            <a:r>
              <a:rPr lang="en-US" i="1" dirty="0" smtClean="0"/>
              <a:t>t</a:t>
            </a:r>
            <a:r>
              <a:rPr lang="en-US" dirty="0" smtClean="0"/>
              <a:t> table.</a:t>
            </a:r>
          </a:p>
          <a:p>
            <a:pPr>
              <a:defRPr/>
            </a:pPr>
            <a:r>
              <a:rPr lang="en-US" dirty="0" smtClean="0"/>
              <a:t>Step 4. Convert the </a:t>
            </a:r>
            <a:r>
              <a:rPr lang="en-US" i="1" dirty="0" smtClean="0"/>
              <a:t>t </a:t>
            </a:r>
            <a:r>
              <a:rPr lang="en-US" dirty="0" smtClean="0"/>
              <a:t>values to raw differences.</a:t>
            </a:r>
          </a:p>
          <a:p>
            <a:pPr>
              <a:defRPr/>
            </a:pPr>
            <a:r>
              <a:rPr lang="en-US" dirty="0" smtClean="0"/>
              <a:t>Step 5. Check the answer.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itle 1"/>
          <p:cNvSpPr>
            <a:spLocks noGrp="1"/>
          </p:cNvSpPr>
          <p:nvPr>
            <p:ph type="title"/>
          </p:nvPr>
        </p:nvSpPr>
        <p:spPr>
          <a:xfrm>
            <a:off x="685800" y="762000"/>
            <a:ext cx="7772400" cy="533400"/>
          </a:xfrm>
        </p:spPr>
        <p:txBody>
          <a:bodyPr/>
          <a:lstStyle/>
          <a:p>
            <a:r>
              <a:rPr lang="en-US" smtClean="0">
                <a:latin typeface="Helvetica" pitchFamily="-48" charset="0"/>
                <a:cs typeface="Helvetica" pitchFamily="-48" charset="0"/>
              </a:rPr>
              <a:t>Effect Size</a:t>
            </a:r>
          </a:p>
        </p:txBody>
      </p:sp>
      <p:sp>
        <p:nvSpPr>
          <p:cNvPr id="512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Cohen’s d:</a:t>
            </a:r>
          </a:p>
          <a:p>
            <a:pPr lvl="1"/>
            <a:r>
              <a:rPr lang="en-US" dirty="0" smtClean="0"/>
              <a:t>Note this S = s of the difference scores not s of either level. </a:t>
            </a:r>
          </a:p>
        </p:txBody>
      </p:sp>
      <p:graphicFrame>
        <p:nvGraphicFramePr>
          <p:cNvPr id="512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8542606"/>
              </p:ext>
            </p:extLst>
          </p:nvPr>
        </p:nvGraphicFramePr>
        <p:xfrm>
          <a:off x="3352800" y="4724400"/>
          <a:ext cx="1906587" cy="103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" name="Equation" r:id="rId4" imgW="749300" imgH="406400" progId="Equation.3">
                  <p:embed/>
                </p:oleObj>
              </mc:Choice>
              <mc:Fallback>
                <p:oleObj name="Equation" r:id="rId4" imgW="749300" imgH="4064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2800" y="4724400"/>
                        <a:ext cx="1906587" cy="10334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dependent t (</a:t>
            </a:r>
            <a:r>
              <a:rPr lang="en-US" dirty="0" err="1" smtClean="0"/>
              <a:t>sd</a:t>
            </a:r>
            <a:r>
              <a:rPr lang="en-US" dirty="0" smtClean="0"/>
              <a:t> diff) – this one matches the mean differences version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3352800"/>
            <a:ext cx="43688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524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 sure to enter at least:</a:t>
            </a:r>
          </a:p>
          <a:p>
            <a:pPr lvl="1"/>
            <a:r>
              <a:rPr lang="en-US" dirty="0" smtClean="0"/>
              <a:t>M difference (or level 1 level 2)</a:t>
            </a:r>
          </a:p>
          <a:p>
            <a:pPr lvl="1"/>
            <a:r>
              <a:rPr lang="en-US" dirty="0" smtClean="0"/>
              <a:t>SD difference or SE difference (in the t-test box)</a:t>
            </a:r>
          </a:p>
          <a:p>
            <a:pPr lvl="1"/>
            <a:r>
              <a:rPr lang="en-US" dirty="0" smtClean="0"/>
              <a:t>N or </a:t>
            </a:r>
            <a:r>
              <a:rPr lang="en-US" i="1" dirty="0" err="1" smtClean="0"/>
              <a:t>df</a:t>
            </a:r>
            <a:endParaRPr lang="en-US" dirty="0" smtClean="0"/>
          </a:p>
          <a:p>
            <a:pPr lvl="2"/>
            <a:r>
              <a:rPr lang="en-US" dirty="0"/>
              <a:t> </a:t>
            </a:r>
            <a:r>
              <a:rPr lang="en-US" dirty="0" smtClean="0"/>
              <a:t>You must enter all 3 to get the right numbers, remember we discussed that it always starts with N = 2 so that it doesn’t crash.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421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700" y="1003300"/>
            <a:ext cx="42799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080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what if we want to study either </a:t>
            </a:r>
            <a:r>
              <a:rPr lang="en-US" i="1" dirty="0" smtClean="0"/>
              <a:t>two </a:t>
            </a:r>
            <a:r>
              <a:rPr lang="en-US" dirty="0" smtClean="0"/>
              <a:t>groups or the same group </a:t>
            </a:r>
            <a:r>
              <a:rPr lang="en-US" i="1" dirty="0" smtClean="0"/>
              <a:t>twice</a:t>
            </a:r>
            <a:endParaRPr lang="en-US" dirty="0" smtClean="0"/>
          </a:p>
          <a:p>
            <a:pPr lvl="1"/>
            <a:r>
              <a:rPr lang="en-US" dirty="0" smtClean="0"/>
              <a:t>Between subjects = when people are only in one group or another (can’t be both)</a:t>
            </a:r>
          </a:p>
          <a:p>
            <a:pPr lvl="1"/>
            <a:r>
              <a:rPr lang="en-US" dirty="0" smtClean="0"/>
              <a:t>Repeated measures = when people take all the parts of the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23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Between subjects design = independent t test (chapter 11)</a:t>
            </a:r>
          </a:p>
          <a:p>
            <a:r>
              <a:rPr lang="en-US" dirty="0" smtClean="0"/>
              <a:t>Repeated measures design = dependent t test (chapter 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22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what do you do when people take things multiple times?</a:t>
            </a:r>
          </a:p>
          <a:p>
            <a:pPr lvl="1"/>
            <a:r>
              <a:rPr lang="en-US" dirty="0" smtClean="0"/>
              <a:t>Order effects = the order of the levels changes the dependent scores</a:t>
            </a:r>
          </a:p>
          <a:p>
            <a:pPr lvl="2"/>
            <a:r>
              <a:rPr lang="en-US" dirty="0" smtClean="0"/>
              <a:t>Weight estimation study</a:t>
            </a:r>
          </a:p>
          <a:p>
            <a:pPr lvl="2"/>
            <a:r>
              <a:rPr lang="en-US" dirty="0" smtClean="0"/>
              <a:t>Often also called fatigue effects</a:t>
            </a:r>
          </a:p>
          <a:p>
            <a:pPr lvl="1"/>
            <a:r>
              <a:rPr lang="en-US" dirty="0" smtClean="0"/>
              <a:t>What to do?!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540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Counterbalancing</a:t>
            </a:r>
          </a:p>
          <a:p>
            <a:pPr lvl="1"/>
            <a:r>
              <a:rPr lang="en-US" dirty="0" smtClean="0"/>
              <a:t>Randomly assigning the order of the levels, so that some people get part 1 first, and some people get part 2 first</a:t>
            </a:r>
          </a:p>
          <a:p>
            <a:pPr lvl="1"/>
            <a:r>
              <a:rPr lang="en-US" dirty="0" smtClean="0"/>
              <a:t>Ensures that the order effects cancel each other 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882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itle 1"/>
          <p:cNvSpPr>
            <a:spLocks noGrp="1"/>
          </p:cNvSpPr>
          <p:nvPr>
            <p:ph type="title"/>
          </p:nvPr>
        </p:nvSpPr>
        <p:spPr>
          <a:xfrm>
            <a:off x="838200" y="8382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-48" charset="0"/>
                <a:cs typeface="Helvetica" pitchFamily="-48" charset="0"/>
              </a:rPr>
              <a:t>Paired-Samples </a:t>
            </a:r>
            <a:r>
              <a:rPr lang="en-US" i="1" dirty="0" smtClean="0">
                <a:latin typeface="Helvetica" pitchFamily="-48" charset="0"/>
                <a:cs typeface="Helvetica" pitchFamily="-48" charset="0"/>
              </a:rPr>
              <a:t>t </a:t>
            </a:r>
            <a:r>
              <a:rPr lang="en-US" dirty="0" smtClean="0">
                <a:latin typeface="Helvetica" pitchFamily="-48" charset="0"/>
                <a:cs typeface="Helvetica" pitchFamily="-48" charset="0"/>
              </a:rPr>
              <a:t>Test</a:t>
            </a:r>
          </a:p>
        </p:txBody>
      </p:sp>
      <p:sp>
        <p:nvSpPr>
          <p:cNvPr id="7172" name="Content Placeholder 2"/>
          <p:cNvSpPr>
            <a:spLocks noGrp="1"/>
          </p:cNvSpPr>
          <p:nvPr>
            <p:ph idx="1"/>
          </p:nvPr>
        </p:nvSpPr>
        <p:spPr>
          <a:xfrm>
            <a:off x="685800" y="19050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 smtClean="0"/>
              <a:t>Two sample means and a within-groups design</a:t>
            </a:r>
          </a:p>
          <a:p>
            <a:pPr eaLnBrk="1" hangingPunct="1"/>
            <a:r>
              <a:rPr lang="en-US" dirty="0" smtClean="0"/>
              <a:t>We have two scores for each person … how can we test that?</a:t>
            </a:r>
          </a:p>
          <a:p>
            <a:pPr lvl="1"/>
            <a:r>
              <a:rPr lang="en-US" dirty="0" smtClean="0"/>
              <a:t>The major difference in the paired-samples </a:t>
            </a:r>
            <a:r>
              <a:rPr lang="en-US" i="1" dirty="0" smtClean="0"/>
              <a:t>t</a:t>
            </a:r>
            <a:r>
              <a:rPr lang="en-US" dirty="0" smtClean="0"/>
              <a:t> test is that we must create difference scores for every participant </a:t>
            </a:r>
          </a:p>
          <a:p>
            <a:pPr lvl="1" eaLnBrk="1" hangingPunct="1">
              <a:buFont typeface="Lucida Grande" pitchFamily="-48" charset="0"/>
              <a:buNone/>
            </a:pPr>
            <a:endParaRPr lang="en-US" i="1" dirty="0" smtClean="0"/>
          </a:p>
          <a:p>
            <a:pPr lvl="1" eaLnBrk="1" hangingPunct="1">
              <a:buFont typeface="Lucida Grande" pitchFamily="-48" charset="0"/>
              <a:buNone/>
            </a:pPr>
            <a:endParaRPr lang="en-US" i="1" dirty="0" smtClean="0"/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-48" charset="0"/>
                <a:cs typeface="Helvetica" pitchFamily="-48" charset="0"/>
              </a:rPr>
              <a:t>Paired-Samples </a:t>
            </a:r>
            <a:r>
              <a:rPr lang="en-US" i="1" dirty="0">
                <a:latin typeface="Helvetica" pitchFamily="-48" charset="0"/>
                <a:cs typeface="Helvetica" pitchFamily="-48" charset="0"/>
              </a:rPr>
              <a:t>t </a:t>
            </a:r>
            <a:r>
              <a:rPr lang="en-US" dirty="0">
                <a:latin typeface="Helvetica" pitchFamily="-48" charset="0"/>
                <a:cs typeface="Helvetica" pitchFamily="-48" charset="0"/>
              </a:rPr>
              <a:t>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Distributions</a:t>
            </a:r>
          </a:p>
          <a:p>
            <a:pPr lvl="1"/>
            <a:r>
              <a:rPr lang="en-US" dirty="0" smtClean="0"/>
              <a:t>Z = Distribution of scores</a:t>
            </a:r>
          </a:p>
          <a:p>
            <a:pPr lvl="1"/>
            <a:r>
              <a:rPr lang="en-US" dirty="0" smtClean="0"/>
              <a:t>Z = distribution of means (for samples)</a:t>
            </a:r>
          </a:p>
          <a:p>
            <a:pPr lvl="1"/>
            <a:r>
              <a:rPr lang="en-US" dirty="0" smtClean="0"/>
              <a:t>t = distribution of means (for samples with estimated standard deviation)</a:t>
            </a:r>
          </a:p>
          <a:p>
            <a:pPr lvl="1"/>
            <a:r>
              <a:rPr lang="en-US" dirty="0" smtClean="0"/>
              <a:t>t = distribution of differences between means (for paired samples with estimated standard deviation)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969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ext Box 5"/>
          <p:cNvSpPr txBox="1">
            <a:spLocks noChangeArrowheads="1"/>
          </p:cNvSpPr>
          <p:nvPr/>
        </p:nvSpPr>
        <p:spPr bwMode="auto">
          <a:xfrm>
            <a:off x="838200" y="533400"/>
            <a:ext cx="80772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200" b="1" dirty="0">
                <a:solidFill>
                  <a:srgbClr val="800000"/>
                </a:solidFill>
                <a:latin typeface="Arial" charset="0"/>
              </a:rPr>
              <a:t>Distribution of Differences Between Means</a:t>
            </a:r>
          </a:p>
        </p:txBody>
      </p:sp>
      <p:pic>
        <p:nvPicPr>
          <p:cNvPr id="13317" name="Picture 5" descr="Noless_fig_09_0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1752600"/>
            <a:ext cx="7239000" cy="4921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B Helvetica Bold"/>
        <a:ea typeface="Geneva"/>
        <a:cs typeface="Geneva"/>
      </a:majorFont>
      <a:minorFont>
        <a:latin typeface="Helvetica"/>
        <a:ea typeface="Geneva"/>
        <a:cs typeface="Genev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Grande" pitchFamily="-80" charset="0"/>
            <a:ea typeface="Geneva" pitchFamily="-80" charset="-128"/>
            <a:cs typeface="Geneva" pitchFamily="-8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Grande" pitchFamily="-80" charset="0"/>
            <a:ea typeface="Geneva" pitchFamily="-80" charset="-128"/>
            <a:cs typeface="Geneva" pitchFamily="-80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</TotalTime>
  <Words>811</Words>
  <Application>Microsoft Macintosh PowerPoint</Application>
  <PresentationFormat>On-screen Show (4:3)</PresentationFormat>
  <Paragraphs>101</Paragraphs>
  <Slides>25</Slides>
  <Notes>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Blank Presentation</vt:lpstr>
      <vt:lpstr>Equation</vt:lpstr>
      <vt:lpstr>The Paired-Samples       t Test</vt:lpstr>
      <vt:lpstr>Research Design Issues</vt:lpstr>
      <vt:lpstr>Research Design Issues</vt:lpstr>
      <vt:lpstr>Research Design Issues</vt:lpstr>
      <vt:lpstr>Research Design Issues</vt:lpstr>
      <vt:lpstr>Research Design Issues</vt:lpstr>
      <vt:lpstr>Paired-Samples t Test</vt:lpstr>
      <vt:lpstr>Paired-Samples t Test</vt:lpstr>
      <vt:lpstr>PowerPoint Presentation</vt:lpstr>
      <vt:lpstr>Distribution of Differences Between Means </vt:lpstr>
      <vt:lpstr>Distribution of Differences Between Means </vt:lpstr>
      <vt:lpstr>Assumptions</vt:lpstr>
      <vt:lpstr>Steps for Calculating Paired Sample t Tests</vt:lpstr>
      <vt:lpstr>SPSS</vt:lpstr>
      <vt:lpstr>SPSS</vt:lpstr>
      <vt:lpstr>SPSS</vt:lpstr>
      <vt:lpstr>SPSS</vt:lpstr>
      <vt:lpstr>SPSS</vt:lpstr>
      <vt:lpstr>SPSS</vt:lpstr>
      <vt:lpstr>Beyond Hypothesis Testing</vt:lpstr>
      <vt:lpstr>Steps for Calculating CIs</vt:lpstr>
      <vt:lpstr>Effect Size</vt:lpstr>
      <vt:lpstr>MOTE</vt:lpstr>
      <vt:lpstr>MOTE</vt:lpstr>
      <vt:lpstr>MOTE</vt:lpstr>
    </vt:vector>
  </TitlesOfParts>
  <Company>IT Department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Department</dc:creator>
  <cp:lastModifiedBy>Erin Buchanan</cp:lastModifiedBy>
  <cp:revision>180</cp:revision>
  <dcterms:created xsi:type="dcterms:W3CDTF">2010-01-19T19:01:20Z</dcterms:created>
  <dcterms:modified xsi:type="dcterms:W3CDTF">2014-04-16T05:06:09Z</dcterms:modified>
</cp:coreProperties>
</file>

<file path=docProps/thumbnail.jpeg>
</file>